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257" r:id="rId3"/>
    <p:sldId id="281" r:id="rId4"/>
    <p:sldId id="282" r:id="rId5"/>
    <p:sldId id="300" r:id="rId6"/>
    <p:sldId id="287" r:id="rId7"/>
    <p:sldId id="288" r:id="rId8"/>
    <p:sldId id="280" r:id="rId9"/>
    <p:sldId id="301" r:id="rId10"/>
    <p:sldId id="289" r:id="rId11"/>
    <p:sldId id="290" r:id="rId12"/>
    <p:sldId id="291" r:id="rId13"/>
    <p:sldId id="292" r:id="rId14"/>
    <p:sldId id="293" r:id="rId15"/>
    <p:sldId id="294" r:id="rId16"/>
    <p:sldId id="297" r:id="rId17"/>
    <p:sldId id="296" r:id="rId18"/>
    <p:sldId id="298" r:id="rId19"/>
    <p:sldId id="299" r:id="rId20"/>
    <p:sldId id="295" r:id="rId21"/>
    <p:sldId id="302" r:id="rId22"/>
    <p:sldId id="303" r:id="rId23"/>
    <p:sldId id="304" r:id="rId24"/>
    <p:sldId id="286" r:id="rId25"/>
    <p:sldId id="285" r:id="rId26"/>
    <p:sldId id="283" r:id="rId27"/>
    <p:sldId id="284" r:id="rId28"/>
    <p:sldId id="259" r:id="rId29"/>
    <p:sldId id="279" r:id="rId30"/>
    <p:sldId id="260" r:id="rId31"/>
    <p:sldId id="278"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282"/>
            <p14:sldId id="300"/>
            <p14:sldId id="287"/>
            <p14:sldId id="288"/>
            <p14:sldId id="280"/>
            <p14:sldId id="301"/>
            <p14:sldId id="289"/>
            <p14:sldId id="290"/>
            <p14:sldId id="291"/>
            <p14:sldId id="292"/>
            <p14:sldId id="293"/>
            <p14:sldId id="294"/>
            <p14:sldId id="297"/>
            <p14:sldId id="296"/>
            <p14:sldId id="298"/>
            <p14:sldId id="299"/>
            <p14:sldId id="295"/>
            <p14:sldId id="302"/>
            <p14:sldId id="303"/>
            <p14:sldId id="304"/>
            <p14:sldId id="286"/>
            <p14:sldId id="285"/>
            <p14:sldId id="283"/>
            <p14:sldId id="284"/>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0" autoAdjust="0"/>
    <p:restoredTop sz="83907" autoAdjust="0"/>
  </p:normalViewPr>
  <p:slideViewPr>
    <p:cSldViewPr snapToGrid="0">
      <p:cViewPr varScale="1">
        <p:scale>
          <a:sx n="81" d="100"/>
          <a:sy n="81" d="100"/>
        </p:scale>
        <p:origin x="4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4/24/2017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327457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1842987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593697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594608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32</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38</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39</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4</a:t>
            </a:fld>
            <a:endParaRPr lang="en-US"/>
          </a:p>
        </p:txBody>
      </p:sp>
    </p:spTree>
    <p:extLst>
      <p:ext uri="{BB962C8B-B14F-4D97-AF65-F5344CB8AC3E}">
        <p14:creationId xmlns:p14="http://schemas.microsoft.com/office/powerpoint/2010/main" val="2198569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a:t>
            </a:fld>
            <a:endParaRPr lang="en-US"/>
          </a:p>
        </p:txBody>
      </p:sp>
    </p:spTree>
    <p:extLst>
      <p:ext uri="{BB962C8B-B14F-4D97-AF65-F5344CB8AC3E}">
        <p14:creationId xmlns:p14="http://schemas.microsoft.com/office/powerpoint/2010/main" val="2111648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beer there is a lot of</a:t>
            </a:r>
            <a:r>
              <a:rPr lang="en-US" baseline="0" dirty="0"/>
              <a:t> </a:t>
            </a:r>
            <a:r>
              <a:rPr lang="en-US" baseline="0" dirty="0" err="1"/>
              <a:t>hardwork</a:t>
            </a:r>
            <a:r>
              <a:rPr lang="en-US" baseline="0" dirty="0"/>
              <a:t> and precision that goes into great beers.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1666446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sucks</a:t>
            </a:r>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325937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1534604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howtobrew.com/book/appendices/appendix-d/what-to-look-for-in-a-cool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38.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2" Type="http://schemas.openxmlformats.org/officeDocument/2006/relationships/notesSlide" Target="../notesSlides/notesSlide39.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86.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notesSlide" Target="../notesSlides/notesSlide40.xml"/><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s>
</file>

<file path=ppt/slides/_rels/slide41.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26" Type="http://schemas.openxmlformats.org/officeDocument/2006/relationships/image" Target="../media/image137.png"/><Relationship Id="rId3" Type="http://schemas.openxmlformats.org/officeDocument/2006/relationships/image" Target="../media/image114.png"/><Relationship Id="rId21" Type="http://schemas.openxmlformats.org/officeDocument/2006/relationships/image" Target="../media/image132.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5" Type="http://schemas.openxmlformats.org/officeDocument/2006/relationships/image" Target="../media/image136.png"/><Relationship Id="rId2" Type="http://schemas.openxmlformats.org/officeDocument/2006/relationships/notesSlide" Target="../notesSlides/notesSlide41.xml"/><Relationship Id="rId16" Type="http://schemas.openxmlformats.org/officeDocument/2006/relationships/image" Target="../media/image127.png"/><Relationship Id="rId20" Type="http://schemas.openxmlformats.org/officeDocument/2006/relationships/image" Target="../media/image131.png"/><Relationship Id="rId29"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17.png"/><Relationship Id="rId11" Type="http://schemas.openxmlformats.org/officeDocument/2006/relationships/image" Target="../media/image122.png"/><Relationship Id="rId24" Type="http://schemas.openxmlformats.org/officeDocument/2006/relationships/image" Target="../media/image135.png"/><Relationship Id="rId5" Type="http://schemas.openxmlformats.org/officeDocument/2006/relationships/image" Target="../media/image116.png"/><Relationship Id="rId15" Type="http://schemas.openxmlformats.org/officeDocument/2006/relationships/image" Target="../media/image126.png"/><Relationship Id="rId23" Type="http://schemas.openxmlformats.org/officeDocument/2006/relationships/image" Target="../media/image134.png"/><Relationship Id="rId28" Type="http://schemas.openxmlformats.org/officeDocument/2006/relationships/image" Target="../media/image139.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 Id="rId22" Type="http://schemas.openxmlformats.org/officeDocument/2006/relationships/image" Target="../media/image133.png"/><Relationship Id="rId27" Type="http://schemas.openxmlformats.org/officeDocument/2006/relationships/image" Target="../media/image138.png"/></Relationships>
</file>

<file path=ppt/slides/_rels/slide42.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6.png"/><Relationship Id="rId26" Type="http://schemas.openxmlformats.org/officeDocument/2006/relationships/image" Target="../media/image164.png"/><Relationship Id="rId3" Type="http://schemas.openxmlformats.org/officeDocument/2006/relationships/image" Target="../media/image141.png"/><Relationship Id="rId21" Type="http://schemas.openxmlformats.org/officeDocument/2006/relationships/image" Target="../media/image159.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5.png"/><Relationship Id="rId25" Type="http://schemas.openxmlformats.org/officeDocument/2006/relationships/image" Target="../media/image163.png"/><Relationship Id="rId2" Type="http://schemas.openxmlformats.org/officeDocument/2006/relationships/notesSlide" Target="../notesSlides/notesSlide42.xml"/><Relationship Id="rId16" Type="http://schemas.openxmlformats.org/officeDocument/2006/relationships/image" Target="../media/image154.png"/><Relationship Id="rId20" Type="http://schemas.openxmlformats.org/officeDocument/2006/relationships/image" Target="../media/image158.png"/><Relationship Id="rId29"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49.png"/><Relationship Id="rId24" Type="http://schemas.openxmlformats.org/officeDocument/2006/relationships/image" Target="../media/image162.png"/><Relationship Id="rId5" Type="http://schemas.openxmlformats.org/officeDocument/2006/relationships/image" Target="../media/image143.png"/><Relationship Id="rId15" Type="http://schemas.openxmlformats.org/officeDocument/2006/relationships/image" Target="../media/image153.png"/><Relationship Id="rId23" Type="http://schemas.openxmlformats.org/officeDocument/2006/relationships/image" Target="../media/image161.png"/><Relationship Id="rId28" Type="http://schemas.openxmlformats.org/officeDocument/2006/relationships/image" Target="../media/image166.png"/><Relationship Id="rId10" Type="http://schemas.openxmlformats.org/officeDocument/2006/relationships/image" Target="../media/image148.png"/><Relationship Id="rId19" Type="http://schemas.openxmlformats.org/officeDocument/2006/relationships/image" Target="../media/image157.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60.png"/><Relationship Id="rId27" Type="http://schemas.openxmlformats.org/officeDocument/2006/relationships/image" Target="../media/image165.png"/></Relationships>
</file>

<file path=ppt/slides/_rels/slide43.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18" Type="http://schemas.openxmlformats.org/officeDocument/2006/relationships/image" Target="../media/image183.png"/><Relationship Id="rId26" Type="http://schemas.openxmlformats.org/officeDocument/2006/relationships/image" Target="../media/image191.png"/><Relationship Id="rId3" Type="http://schemas.openxmlformats.org/officeDocument/2006/relationships/image" Target="../media/image168.png"/><Relationship Id="rId21" Type="http://schemas.openxmlformats.org/officeDocument/2006/relationships/image" Target="../media/image186.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5" Type="http://schemas.openxmlformats.org/officeDocument/2006/relationships/image" Target="../media/image190.png"/><Relationship Id="rId2" Type="http://schemas.openxmlformats.org/officeDocument/2006/relationships/notesSlide" Target="../notesSlides/notesSlide43.xml"/><Relationship Id="rId16" Type="http://schemas.openxmlformats.org/officeDocument/2006/relationships/image" Target="../media/image181.png"/><Relationship Id="rId20" Type="http://schemas.openxmlformats.org/officeDocument/2006/relationships/image" Target="../media/image185.png"/><Relationship Id="rId29" Type="http://schemas.openxmlformats.org/officeDocument/2006/relationships/image" Target="../media/image194.png"/><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176.png"/><Relationship Id="rId24" Type="http://schemas.openxmlformats.org/officeDocument/2006/relationships/image" Target="../media/image189.png"/><Relationship Id="rId5" Type="http://schemas.openxmlformats.org/officeDocument/2006/relationships/image" Target="../media/image170.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png"/><Relationship Id="rId10" Type="http://schemas.openxmlformats.org/officeDocument/2006/relationships/image" Target="../media/image175.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png"/></Relationships>
</file>

<file path=ppt/slides/_rels/slide44.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10.png"/><Relationship Id="rId26" Type="http://schemas.openxmlformats.org/officeDocument/2006/relationships/image" Target="../media/image218.png"/><Relationship Id="rId3" Type="http://schemas.openxmlformats.org/officeDocument/2006/relationships/image" Target="../media/image195.png"/><Relationship Id="rId21" Type="http://schemas.openxmlformats.org/officeDocument/2006/relationships/image" Target="../media/image213.png"/><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9.png"/><Relationship Id="rId25" Type="http://schemas.openxmlformats.org/officeDocument/2006/relationships/image" Target="../media/image217.png"/><Relationship Id="rId2" Type="http://schemas.openxmlformats.org/officeDocument/2006/relationships/notesSlide" Target="../notesSlides/notesSlide44.xml"/><Relationship Id="rId16" Type="http://schemas.openxmlformats.org/officeDocument/2006/relationships/image" Target="../media/image208.png"/><Relationship Id="rId20" Type="http://schemas.openxmlformats.org/officeDocument/2006/relationships/image" Target="../media/image212.png"/><Relationship Id="rId29"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24" Type="http://schemas.openxmlformats.org/officeDocument/2006/relationships/image" Target="../media/image216.png"/><Relationship Id="rId5" Type="http://schemas.openxmlformats.org/officeDocument/2006/relationships/image" Target="../media/image197.png"/><Relationship Id="rId15" Type="http://schemas.openxmlformats.org/officeDocument/2006/relationships/image" Target="../media/image207.png"/><Relationship Id="rId23" Type="http://schemas.openxmlformats.org/officeDocument/2006/relationships/image" Target="../media/image215.png"/><Relationship Id="rId28" Type="http://schemas.openxmlformats.org/officeDocument/2006/relationships/image" Target="../media/image220.png"/><Relationship Id="rId10" Type="http://schemas.openxmlformats.org/officeDocument/2006/relationships/image" Target="../media/image202.png"/><Relationship Id="rId19" Type="http://schemas.openxmlformats.org/officeDocument/2006/relationships/image" Target="../media/image211.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4.png"/><Relationship Id="rId27" Type="http://schemas.openxmlformats.org/officeDocument/2006/relationships/image" Target="../media/image219.png"/></Relationships>
</file>

<file path=ppt/slides/_rels/slide45.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18" Type="http://schemas.openxmlformats.org/officeDocument/2006/relationships/image" Target="../media/image237.png"/><Relationship Id="rId3" Type="http://schemas.openxmlformats.org/officeDocument/2006/relationships/image" Target="../media/image222.png"/><Relationship Id="rId21" Type="http://schemas.openxmlformats.org/officeDocument/2006/relationships/image" Target="../media/image240.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36.png"/><Relationship Id="rId2" Type="http://schemas.openxmlformats.org/officeDocument/2006/relationships/notesSlide" Target="../notesSlides/notesSlide45.xml"/><Relationship Id="rId16" Type="http://schemas.openxmlformats.org/officeDocument/2006/relationships/image" Target="../media/image235.png"/><Relationship Id="rId20" Type="http://schemas.openxmlformats.org/officeDocument/2006/relationships/image" Target="../media/image239.png"/><Relationship Id="rId1" Type="http://schemas.openxmlformats.org/officeDocument/2006/relationships/slideLayout" Target="../slideLayouts/slideLayout7.xml"/><Relationship Id="rId6" Type="http://schemas.openxmlformats.org/officeDocument/2006/relationships/image" Target="../media/image225.png"/><Relationship Id="rId11" Type="http://schemas.openxmlformats.org/officeDocument/2006/relationships/image" Target="../media/image230.png"/><Relationship Id="rId24" Type="http://schemas.openxmlformats.org/officeDocument/2006/relationships/image" Target="../media/image243.png"/><Relationship Id="rId5" Type="http://schemas.openxmlformats.org/officeDocument/2006/relationships/image" Target="../media/image224.png"/><Relationship Id="rId15" Type="http://schemas.openxmlformats.org/officeDocument/2006/relationships/image" Target="../media/image234.png"/><Relationship Id="rId23" Type="http://schemas.openxmlformats.org/officeDocument/2006/relationships/image" Target="../media/image242.png"/><Relationship Id="rId10" Type="http://schemas.openxmlformats.org/officeDocument/2006/relationships/image" Target="../media/image229.png"/><Relationship Id="rId19" Type="http://schemas.openxmlformats.org/officeDocument/2006/relationships/image" Target="../media/image238.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3.png"/><Relationship Id="rId22" Type="http://schemas.openxmlformats.org/officeDocument/2006/relationships/image" Target="../media/image241.png"/></Relationships>
</file>

<file path=ppt/slides/_rels/slide46.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png"/><Relationship Id="rId3" Type="http://schemas.openxmlformats.org/officeDocument/2006/relationships/image" Target="../media/image244.png"/><Relationship Id="rId7" Type="http://schemas.openxmlformats.org/officeDocument/2006/relationships/image" Target="../media/image248.png"/><Relationship Id="rId12" Type="http://schemas.openxmlformats.org/officeDocument/2006/relationships/image" Target="../media/image253.png"/><Relationship Id="rId17" Type="http://schemas.openxmlformats.org/officeDocument/2006/relationships/image" Target="../media/image258.png"/><Relationship Id="rId2" Type="http://schemas.openxmlformats.org/officeDocument/2006/relationships/notesSlide" Target="../notesSlides/notesSlide46.xml"/><Relationship Id="rId16" Type="http://schemas.openxmlformats.org/officeDocument/2006/relationships/image" Target="../media/image257.png"/><Relationship Id="rId1" Type="http://schemas.openxmlformats.org/officeDocument/2006/relationships/slideLayout" Target="../slideLayouts/slideLayout7.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46.png"/><Relationship Id="rId15" Type="http://schemas.openxmlformats.org/officeDocument/2006/relationships/image" Target="../media/image25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 Id="rId14" Type="http://schemas.openxmlformats.org/officeDocument/2006/relationships/image" Target="../media/image2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err="1"/>
              <a:t>NowMicro</a:t>
            </a:r>
            <a:endParaRPr lang="en-US" dirty="0"/>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pic>
        <p:nvPicPr>
          <p:cNvPr id="4" name="Picture 3"/>
          <p:cNvPicPr>
            <a:picLocks noChangeAspect="1"/>
          </p:cNvPicPr>
          <p:nvPr/>
        </p:nvPicPr>
        <p:blipFill>
          <a:blip r:embed="rId3"/>
          <a:stretch>
            <a:fillRect/>
          </a:stretch>
        </p:blipFill>
        <p:spPr>
          <a:xfrm>
            <a:off x="7626432" y="1606138"/>
            <a:ext cx="3469079" cy="4625439"/>
          </a:xfrm>
          <a:prstGeom prst="rect">
            <a:avLst/>
          </a:prstGeom>
        </p:spPr>
      </p:pic>
    </p:spTree>
    <p:extLst>
      <p:ext uri="{BB962C8B-B14F-4D97-AF65-F5344CB8AC3E}">
        <p14:creationId xmlns:p14="http://schemas.microsoft.com/office/powerpoint/2010/main" val="115428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a:t>
            </a:r>
          </a:p>
        </p:txBody>
      </p:sp>
      <p:sp>
        <p:nvSpPr>
          <p:cNvPr id="3" name="Content Placeholder 2"/>
          <p:cNvSpPr>
            <a:spLocks noGrp="1"/>
          </p:cNvSpPr>
          <p:nvPr>
            <p:ph idx="1"/>
          </p:nvPr>
        </p:nvSpPr>
        <p:spPr/>
        <p:txBody>
          <a:bodyPr>
            <a:normAutofit/>
          </a:bodyPr>
          <a:lstStyle/>
          <a:p>
            <a:r>
              <a:rPr lang="en-US" dirty="0"/>
              <a:t>Brewing Methods</a:t>
            </a:r>
          </a:p>
          <a:p>
            <a:pPr lvl="1"/>
            <a:r>
              <a:rPr lang="en-US" dirty="0"/>
              <a:t>All Grain vs Extract</a:t>
            </a:r>
          </a:p>
          <a:p>
            <a:endParaRPr lang="en-US" dirty="0"/>
          </a:p>
          <a:p>
            <a:r>
              <a:rPr lang="en-US" dirty="0"/>
              <a:t>How to Brew</a:t>
            </a:r>
          </a:p>
          <a:p>
            <a:pPr marL="0" indent="0">
              <a:buNone/>
            </a:pPr>
            <a:r>
              <a:rPr lang="en-US" dirty="0"/>
              <a:t>	1. Extract Sugar From Grain using hot water  to make wort.  (Mash)</a:t>
            </a:r>
          </a:p>
          <a:p>
            <a:pPr marL="0" indent="0">
              <a:buNone/>
            </a:pPr>
            <a:r>
              <a:rPr lang="en-US" dirty="0"/>
              <a:t>	2. Boil the wort for an hour.  Add hops occasionally.</a:t>
            </a:r>
          </a:p>
          <a:p>
            <a:pPr marL="0" indent="0">
              <a:buNone/>
            </a:pPr>
            <a:r>
              <a:rPr lang="en-US" dirty="0"/>
              <a:t>	3. Cool the boiled wort.</a:t>
            </a:r>
          </a:p>
          <a:p>
            <a:pPr marL="0" indent="0">
              <a:buNone/>
            </a:pPr>
            <a:r>
              <a:rPr lang="en-US" dirty="0"/>
              <a:t>	4. Add yeast and store for 3+ weeks.</a:t>
            </a:r>
          </a:p>
          <a:p>
            <a:pPr marL="0" indent="0">
              <a:buNone/>
            </a:pPr>
            <a:r>
              <a:rPr lang="en-US" dirty="0"/>
              <a:t>	5. Bottle if needed.</a:t>
            </a:r>
          </a:p>
        </p:txBody>
      </p:sp>
    </p:spTree>
    <p:extLst>
      <p:ext uri="{BB962C8B-B14F-4D97-AF65-F5344CB8AC3E}">
        <p14:creationId xmlns:p14="http://schemas.microsoft.com/office/powerpoint/2010/main" val="184352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a:t>
            </a:r>
            <a:r>
              <a:rPr lang="en-US" dirty="0" err="1"/>
              <a:t>dissapate</a:t>
            </a:r>
            <a:r>
              <a:rPr lang="en-US" dirty="0"/>
              <a:t>.</a:t>
            </a:r>
          </a:p>
          <a:p>
            <a:pPr lvl="2"/>
            <a:r>
              <a:rPr lang="en-US" dirty="0"/>
              <a:t>Did you forget? </a:t>
            </a:r>
            <a:r>
              <a:rPr lang="en-US" dirty="0" err="1"/>
              <a:t>Camdem</a:t>
            </a:r>
            <a:r>
              <a:rPr lang="en-US" dirty="0"/>
              <a:t> Tablets (potassium </a:t>
            </a:r>
            <a:r>
              <a:rPr lang="en-US" dirty="0" err="1"/>
              <a:t>metabisulfite</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t>[PICTURE]</a:t>
            </a:r>
          </a:p>
          <a:p>
            <a:endParaRPr lang="en-US" dirty="0"/>
          </a:p>
          <a:p>
            <a:endParaRPr lang="en-US" dirty="0"/>
          </a:p>
          <a:p>
            <a:endParaRPr lang="en-US" dirty="0"/>
          </a:p>
          <a:p>
            <a:r>
              <a:rPr lang="en-US" dirty="0">
                <a:hlinkClick r:id="rId4"/>
              </a:rPr>
              <a:t>How to build</a:t>
            </a:r>
            <a:endParaRPr lang="en-US" dirty="0"/>
          </a:p>
        </p:txBody>
      </p:sp>
    </p:spTree>
    <p:extLst>
      <p:ext uri="{BB962C8B-B14F-4D97-AF65-F5344CB8AC3E}">
        <p14:creationId xmlns:p14="http://schemas.microsoft.com/office/powerpoint/2010/main" val="413522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668617" y="2655619"/>
            <a:ext cx="1913783" cy="3402281"/>
          </a:xfrm>
          <a:prstGeom prst="rect">
            <a:avLst/>
          </a:prstGeom>
        </p:spPr>
      </p:pic>
    </p:spTree>
    <p:extLst>
      <p:ext uri="{BB962C8B-B14F-4D97-AF65-F5344CB8AC3E}">
        <p14:creationId xmlns:p14="http://schemas.microsoft.com/office/powerpoint/2010/main" val="364189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a:t>
            </a:r>
          </a:p>
          <a:p>
            <a:r>
              <a:rPr lang="en-US" dirty="0"/>
              <a:t>Check your temp and make sure you are at your desired temp.  </a:t>
            </a:r>
          </a:p>
          <a:p>
            <a:pPr lvl="1"/>
            <a:r>
              <a:rPr lang="en-US" dirty="0"/>
              <a:t>Stir to cool, add water to heat it.</a:t>
            </a:r>
          </a:p>
          <a:p>
            <a:r>
              <a:rPr lang="en-US" dirty="0"/>
              <a:t>Stir up the grains gently, but thoroughly!  You have to break up all the dough balls in order to get good extraction.   </a:t>
            </a:r>
          </a:p>
          <a:p>
            <a:r>
              <a:rPr lang="en-US" dirty="0"/>
              <a:t>Have a big perforated paddle for this.</a:t>
            </a:r>
          </a:p>
          <a:p>
            <a:r>
              <a:rPr lang="en-US" dirty="0"/>
              <a:t>Close up the cooler and let the chemistry happen.</a:t>
            </a:r>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 </a:t>
            </a:r>
            <a:r>
              <a:rPr lang="en-US" dirty="0" err="1"/>
              <a:t>rmash</a:t>
            </a:r>
            <a:r>
              <a:rPr lang="en-US" dirty="0"/>
              <a:t> PH</a:t>
            </a:r>
          </a:p>
          <a:p>
            <a:pPr lvl="1"/>
            <a:r>
              <a:rPr lang="en-US" dirty="0"/>
              <a:t>Sodium </a:t>
            </a:r>
            <a:r>
              <a:rPr lang="en-US" dirty="0" err="1"/>
              <a:t>Bicarbanate</a:t>
            </a:r>
            <a:r>
              <a:rPr lang="en-US" dirty="0"/>
              <a:t> will raise your mash PH.</a:t>
            </a:r>
          </a:p>
        </p:txBody>
      </p:sp>
    </p:spTree>
    <p:extLst>
      <p:ext uri="{BB962C8B-B14F-4D97-AF65-F5344CB8AC3E}">
        <p14:creationId xmlns:p14="http://schemas.microsoft.com/office/powerpoint/2010/main" val="1627529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VerlouFing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spTree>
    <p:extLst>
      <p:ext uri="{BB962C8B-B14F-4D97-AF65-F5344CB8AC3E}">
        <p14:creationId xmlns:p14="http://schemas.microsoft.com/office/powerpoint/2010/main" val="421304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endParaRPr lang="en-US" dirty="0"/>
          </a:p>
          <a:p>
            <a:endParaRPr lang="en-US" dirty="0"/>
          </a:p>
        </p:txBody>
      </p:sp>
    </p:spTree>
    <p:extLst>
      <p:ext uri="{BB962C8B-B14F-4D97-AF65-F5344CB8AC3E}">
        <p14:creationId xmlns:p14="http://schemas.microsoft.com/office/powerpoint/2010/main" val="2656501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 or refractometer!</a:t>
            </a:r>
          </a:p>
          <a:p>
            <a:endParaRPr lang="en-US" dirty="0"/>
          </a:p>
          <a:p>
            <a:r>
              <a:rPr lang="en-US" dirty="0"/>
              <a:t>ABV = (Starting Gravity – Final Gravity) * 131.25</a:t>
            </a:r>
          </a:p>
          <a:p>
            <a:endParaRPr lang="en-US" dirty="0"/>
          </a:p>
        </p:txBody>
      </p:sp>
      <p:pic>
        <p:nvPicPr>
          <p:cNvPr id="5" name="Picture 4"/>
          <p:cNvPicPr>
            <a:picLocks noChangeAspect="1"/>
          </p:cNvPicPr>
          <p:nvPr/>
        </p:nvPicPr>
        <p:blipFill rotWithShape="1">
          <a:blip r:embed="rId3"/>
          <a:srcRect l="41052" r="13866"/>
          <a:stretch/>
        </p:blipFill>
        <p:spPr>
          <a:xfrm>
            <a:off x="2776101" y="3475016"/>
            <a:ext cx="2612571" cy="3259777"/>
          </a:xfrm>
          <a:prstGeom prst="rect">
            <a:avLst/>
          </a:prstGeom>
        </p:spPr>
      </p:pic>
      <p:pic>
        <p:nvPicPr>
          <p:cNvPr id="7" name="Picture 6"/>
          <p:cNvPicPr>
            <a:picLocks noChangeAspect="1"/>
          </p:cNvPicPr>
          <p:nvPr/>
        </p:nvPicPr>
        <p:blipFill>
          <a:blip r:embed="rId4"/>
          <a:stretch>
            <a:fillRect/>
          </a:stretch>
        </p:blipFill>
        <p:spPr>
          <a:xfrm rot="5400000">
            <a:off x="7295037" y="2993140"/>
            <a:ext cx="4399805" cy="2474890"/>
          </a:xfrm>
          <a:prstGeom prst="rect">
            <a:avLst/>
          </a:prstGeom>
        </p:spPr>
      </p:pic>
    </p:spTree>
    <p:extLst>
      <p:ext uri="{BB962C8B-B14F-4D97-AF65-F5344CB8AC3E}">
        <p14:creationId xmlns:p14="http://schemas.microsoft.com/office/powerpoint/2010/main" val="89893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VerlouF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DO THIS</a:t>
            </a:r>
          </a:p>
          <a:p>
            <a:pPr lvl="2"/>
            <a:r>
              <a:rPr lang="en-US" dirty="0" err="1"/>
              <a:t>Tjis</a:t>
            </a:r>
            <a:endParaRPr lang="en-US" dirty="0"/>
          </a:p>
          <a:p>
            <a:endParaRPr lang="en-US" dirty="0"/>
          </a:p>
          <a:p>
            <a:endParaRPr lang="en-US" dirty="0"/>
          </a:p>
        </p:txBody>
      </p:sp>
    </p:spTree>
    <p:extLst>
      <p:ext uri="{BB962C8B-B14F-4D97-AF65-F5344CB8AC3E}">
        <p14:creationId xmlns:p14="http://schemas.microsoft.com/office/powerpoint/2010/main" val="3452252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Basics</a:t>
            </a:r>
          </a:p>
          <a:p>
            <a:pPr lvl="1"/>
            <a:r>
              <a:rPr lang="en-US" dirty="0"/>
              <a:t>Water</a:t>
            </a:r>
          </a:p>
          <a:p>
            <a:pPr lvl="1"/>
            <a:r>
              <a:rPr lang="en-US" dirty="0"/>
              <a:t>Grain</a:t>
            </a:r>
          </a:p>
          <a:p>
            <a:pPr lvl="1"/>
            <a:r>
              <a:rPr lang="en-US" dirty="0"/>
              <a:t>Yeast</a:t>
            </a:r>
          </a:p>
          <a:p>
            <a:pPr lvl="1"/>
            <a:r>
              <a:rPr lang="en-US" dirty="0"/>
              <a:t>Fermentation</a:t>
            </a:r>
          </a:p>
        </p:txBody>
      </p:sp>
    </p:spTree>
    <p:extLst>
      <p:ext uri="{BB962C8B-B14F-4D97-AF65-F5344CB8AC3E}">
        <p14:creationId xmlns:p14="http://schemas.microsoft.com/office/powerpoint/2010/main" val="2137189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a:p>
            <a:r>
              <a:rPr lang="en-US" dirty="0"/>
              <a:t>Prepare the water in advance. </a:t>
            </a:r>
          </a:p>
          <a:p>
            <a:pPr lvl="1"/>
            <a:r>
              <a:rPr lang="en-US" dirty="0"/>
              <a:t>Bypass your water softener.</a:t>
            </a:r>
          </a:p>
          <a:p>
            <a:pPr lvl="1"/>
            <a:r>
              <a:rPr lang="en-US" dirty="0"/>
              <a:t>Chlorine tastes bad.  Leave it out over night to rid yourself of that trash.</a:t>
            </a:r>
          </a:p>
          <a:p>
            <a:endParaRPr lang="en-US" dirty="0"/>
          </a:p>
        </p:txBody>
      </p:sp>
    </p:spTree>
    <p:extLst>
      <p:ext uri="{BB962C8B-B14F-4D97-AF65-F5344CB8AC3E}">
        <p14:creationId xmlns:p14="http://schemas.microsoft.com/office/powerpoint/2010/main" val="3092611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Tips and Tricks</a:t>
            </a:r>
          </a:p>
        </p:txBody>
      </p:sp>
      <p:sp>
        <p:nvSpPr>
          <p:cNvPr id="5" name="Text Placeholder 4"/>
          <p:cNvSpPr>
            <a:spLocks noGrp="1"/>
          </p:cNvSpPr>
          <p:nvPr>
            <p:ph type="body" idx="1"/>
          </p:nvPr>
        </p:nvSpPr>
        <p:spPr/>
        <p:txBody>
          <a:bodyPr/>
          <a:lstStyle/>
          <a:p>
            <a:r>
              <a:rPr lang="en-US" dirty="0"/>
              <a:t>How does do I not screw this up?</a:t>
            </a:r>
          </a:p>
        </p:txBody>
      </p:sp>
    </p:spTree>
    <p:extLst>
      <p:ext uri="{BB962C8B-B14F-4D97-AF65-F5344CB8AC3E}">
        <p14:creationId xmlns:p14="http://schemas.microsoft.com/office/powerpoint/2010/main" val="3066758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5" name="Title 4"/>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003455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Why do we brew?</a:t>
            </a:r>
          </a:p>
          <a:p>
            <a:pPr marL="0" indent="0">
              <a:buNone/>
            </a:pPr>
            <a:endParaRPr lang="en-US" dirty="0"/>
          </a:p>
          <a:p>
            <a:r>
              <a:rPr lang="en-US" dirty="0"/>
              <a:t>How does one brew?</a:t>
            </a:r>
          </a:p>
          <a:p>
            <a:endParaRPr lang="en-US" dirty="0"/>
          </a:p>
          <a:p>
            <a:r>
              <a:rPr lang="en-US" dirty="0"/>
              <a:t>What do you need?</a:t>
            </a:r>
          </a:p>
          <a:p>
            <a:endParaRPr lang="en-US" dirty="0"/>
          </a:p>
          <a:p>
            <a:endParaRPr lang="en-US" dirty="0"/>
          </a:p>
          <a:p>
            <a:endParaRPr lang="en-US" dirty="0"/>
          </a:p>
        </p:txBody>
      </p:sp>
    </p:spTree>
    <p:extLst>
      <p:ext uri="{BB962C8B-B14F-4D97-AF65-F5344CB8AC3E}">
        <p14:creationId xmlns:p14="http://schemas.microsoft.com/office/powerpoint/2010/main" val="424727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Expectations</a:t>
            </a:r>
          </a:p>
        </p:txBody>
      </p:sp>
      <p:sp>
        <p:nvSpPr>
          <p:cNvPr id="3" name="Content Placeholder 2"/>
          <p:cNvSpPr>
            <a:spLocks noGrp="1"/>
          </p:cNvSpPr>
          <p:nvPr>
            <p:ph idx="1"/>
          </p:nvPr>
        </p:nvSpPr>
        <p:spPr/>
        <p:txBody>
          <a:bodyPr/>
          <a:lstStyle/>
          <a:p>
            <a:r>
              <a:rPr lang="en-US" dirty="0"/>
              <a:t>You can make good beer.  It is easy.  Great beer?  Not so easy.</a:t>
            </a:r>
          </a:p>
          <a:p>
            <a:endParaRPr lang="en-US" dirty="0"/>
          </a:p>
          <a:p>
            <a:r>
              <a:rPr lang="en-US" dirty="0"/>
              <a:t>You are unlikely to save money, at least at first.</a:t>
            </a:r>
          </a:p>
          <a:p>
            <a:endParaRPr lang="en-US" dirty="0"/>
          </a:p>
          <a:p>
            <a:r>
              <a:rPr lang="en-US" dirty="0"/>
              <a:t>Lager vs. Ale</a:t>
            </a:r>
          </a:p>
          <a:p>
            <a:pPr marL="457200" lvl="1" indent="0">
              <a:buNone/>
            </a:pPr>
            <a:r>
              <a:rPr lang="en-US" dirty="0"/>
              <a:t>You will be brewing an Ale when you first start.</a:t>
            </a:r>
          </a:p>
          <a:p>
            <a:endParaRPr lang="en-US" dirty="0"/>
          </a:p>
          <a:p>
            <a:pPr marL="457200" lvl="1" indent="0">
              <a:buNone/>
            </a:pPr>
            <a:endParaRPr lang="en-US" dirty="0"/>
          </a:p>
        </p:txBody>
      </p:sp>
    </p:spTree>
    <p:extLst>
      <p:ext uri="{BB962C8B-B14F-4D97-AF65-F5344CB8AC3E}">
        <p14:creationId xmlns:p14="http://schemas.microsoft.com/office/powerpoint/2010/main" val="287134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r>
              <a:rPr lang="en-US" dirty="0"/>
              <a:t>Who makes a good brewer?</a:t>
            </a:r>
          </a:p>
          <a:p>
            <a:pPr lvl="1"/>
            <a:r>
              <a:rPr lang="en-US" dirty="0"/>
              <a:t>Likes good beer</a:t>
            </a:r>
          </a:p>
          <a:p>
            <a:pPr lvl="1"/>
            <a:r>
              <a:rPr lang="en-US" dirty="0"/>
              <a:t>Likes a good detailed process</a:t>
            </a:r>
          </a:p>
          <a:p>
            <a:pPr lvl="1"/>
            <a:r>
              <a:rPr lang="en-US" dirty="0"/>
              <a:t>Likes analytics</a:t>
            </a:r>
          </a:p>
          <a:p>
            <a:pPr lvl="1"/>
            <a:r>
              <a:rPr lang="en-US" dirty="0"/>
              <a:t>Has patience</a:t>
            </a:r>
          </a:p>
          <a:p>
            <a:pPr lvl="1"/>
            <a:r>
              <a:rPr lang="en-US" dirty="0"/>
              <a:t>Being a clean freak helps.</a:t>
            </a:r>
          </a:p>
        </p:txBody>
      </p:sp>
    </p:spTree>
    <p:extLst>
      <p:ext uri="{BB962C8B-B14F-4D97-AF65-F5344CB8AC3E}">
        <p14:creationId xmlns:p14="http://schemas.microsoft.com/office/powerpoint/2010/main" val="408078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theme/theme1.xml><?xml version="1.0" encoding="utf-8"?>
<a:theme xmlns:a="http://schemas.openxmlformats.org/drawingml/2006/main" name="Slice">
  <a:themeElements>
    <a:clrScheme name="MMS 2017">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363AD9"/>
      </a:hlink>
      <a:folHlink>
        <a:srgbClr val="363AD9"/>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MDT - Malt Deployment Toolkit</Template>
  <TotalTime>3098</TotalTime>
  <Words>1598</Words>
  <Application>Microsoft Office PowerPoint</Application>
  <PresentationFormat>Widescreen</PresentationFormat>
  <Paragraphs>290</Paragraphs>
  <Slides>46</Slides>
  <Notes>46</Notes>
  <HiddenSlides>18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Expectations</vt:lpstr>
      <vt:lpstr>Getting started - WHY</vt:lpstr>
      <vt:lpstr>Brewing Basics</vt:lpstr>
      <vt:lpstr>Getting started - TIPS</vt:lpstr>
      <vt:lpstr>Getting started - TIPS</vt:lpstr>
      <vt:lpstr>Brewing Basics</vt:lpstr>
      <vt:lpstr>BREW DAY!!</vt:lpstr>
      <vt:lpstr>Brew Day Tips</vt:lpstr>
      <vt:lpstr>The night before (WATER PREP)</vt:lpstr>
      <vt:lpstr>The Mash (Extracting Sugar FROM GRAINS)</vt:lpstr>
      <vt:lpstr>The Mash (Continued)</vt:lpstr>
      <vt:lpstr>starting The Mash - WATER</vt:lpstr>
      <vt:lpstr>Adding grain to the Water</vt:lpstr>
      <vt:lpstr>Advanced Mash - PH</vt:lpstr>
      <vt:lpstr>The Lauter, VerlouFing and Sparging</vt:lpstr>
      <vt:lpstr>Extraction Percentage</vt:lpstr>
      <vt:lpstr>Gravity</vt:lpstr>
      <vt:lpstr>VerlouF</vt:lpstr>
      <vt:lpstr>PowerPoint Presentation</vt:lpstr>
      <vt:lpstr>PowerPoint Presentation</vt:lpstr>
      <vt:lpstr>Brewing Tips and Tricks</vt:lpstr>
      <vt:lpstr>Brewing Automation</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Phil Schwan</cp:lastModifiedBy>
  <cp:revision>41</cp:revision>
  <dcterms:created xsi:type="dcterms:W3CDTF">2017-03-09T18:34:05Z</dcterms:created>
  <dcterms:modified xsi:type="dcterms:W3CDTF">2017-04-26T10:54:05Z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086be151-57ff-4b83-a01c-b22948221ca2</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